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791" r:id="rId2"/>
    <p:sldId id="814" r:id="rId3"/>
    <p:sldId id="812" r:id="rId4"/>
    <p:sldId id="813" r:id="rId5"/>
    <p:sldId id="815" r:id="rId6"/>
    <p:sldId id="816" r:id="rId7"/>
    <p:sldId id="817" r:id="rId8"/>
    <p:sldId id="818" r:id="rId9"/>
    <p:sldId id="797" r:id="rId10"/>
    <p:sldId id="819" r:id="rId11"/>
    <p:sldId id="820" r:id="rId12"/>
    <p:sldId id="821" r:id="rId13"/>
    <p:sldId id="825" r:id="rId14"/>
    <p:sldId id="826" r:id="rId15"/>
    <p:sldId id="827" r:id="rId16"/>
    <p:sldId id="828" r:id="rId17"/>
    <p:sldId id="830" r:id="rId18"/>
    <p:sldId id="831" r:id="rId19"/>
    <p:sldId id="260" r:id="rId20"/>
    <p:sldId id="799" r:id="rId21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BD7"/>
    <a:srgbClr val="E0DBF7"/>
    <a:srgbClr val="F8F8F8"/>
    <a:srgbClr val="F2F2F2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1" autoAdjust="0"/>
    <p:restoredTop sz="87260" autoAdjust="0"/>
  </p:normalViewPr>
  <p:slideViewPr>
    <p:cSldViewPr snapToGrid="0">
      <p:cViewPr varScale="1">
        <p:scale>
          <a:sx n="75" d="100"/>
          <a:sy n="75" d="100"/>
        </p:scale>
        <p:origin x="10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B7348-7E63-8B48-9CA4-B8FEF6C06F06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5FF35-69DF-6042-A3AA-A05EBE64A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9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565C138-4021-C94F-B314-DF5F267FF378}" type="slidenum">
              <a:rPr lang="en-US" sz="1200"/>
              <a:pPr/>
              <a:t>1</a:t>
            </a:fld>
            <a:endParaRPr lang="en-US" sz="1200" dirty="0"/>
          </a:p>
        </p:txBody>
      </p:sp>
      <p:sp>
        <p:nvSpPr>
          <p:cNvPr id="1638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638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7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59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40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81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55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9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62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96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05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85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9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02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65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5FF35-69DF-6042-A3AA-A05EBE64A87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6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AA4-C588-B44F-B8EE-D25EC1A6AAE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33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AA4-C588-B44F-B8EE-D25EC1A6AAE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89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AA4-C588-B44F-B8EE-D25EC1A6AAE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09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AA4-C588-B44F-B8EE-D25EC1A6AAE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AA4-C588-B44F-B8EE-D25EC1A6AAE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879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AA4-C588-B44F-B8EE-D25EC1A6AAE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60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AA4-C588-B44F-B8EE-D25EC1A6AAE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70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AA4-C588-B44F-B8EE-D25EC1A6AAE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86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AA4-C588-B44F-B8EE-D25EC1A6AAE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0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AA4-C588-B44F-B8EE-D25EC1A6AAE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89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C3AA4-C588-B44F-B8EE-D25EC1A6AAE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78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5C3AA4-C588-B44F-B8EE-D25EC1A6AAE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F581B2-4433-704C-B8F0-8A0D7204F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1531206" y="1443887"/>
            <a:ext cx="9129588" cy="27860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rgbClr val="0432F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Frequentist approach to fitting and </a:t>
            </a:r>
            <a:r>
              <a:rPr lang="en-US" sz="4000" b="1">
                <a:solidFill>
                  <a:srgbClr val="0432F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forecasting </a:t>
            </a:r>
            <a:r>
              <a:rPr lang="en-US" sz="4000" b="1" dirty="0">
                <a:solidFill>
                  <a:srgbClr val="0432F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</a:t>
            </a:r>
            <a:r>
              <a:rPr lang="en-US" sz="4000" b="1">
                <a:solidFill>
                  <a:srgbClr val="0432FF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pidemics</a:t>
            </a:r>
            <a:br>
              <a:rPr lang="en-US" sz="4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000" b="1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000" i="1" dirty="0">
                <a:latin typeface="Arial" charset="0"/>
                <a:ea typeface="ＭＳ Ｐゴシック" charset="0"/>
                <a:cs typeface="ＭＳ Ｐゴシック" charset="0"/>
              </a:rPr>
              <a:t>Gerardo Chowell, PhD</a:t>
            </a:r>
            <a:br>
              <a:rPr lang="en-US" sz="4000" i="1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000" i="1" dirty="0">
                <a:latin typeface="Arial" charset="0"/>
                <a:ea typeface="ＭＳ Ｐゴシック" charset="0"/>
                <a:cs typeface="ＭＳ Ｐゴシック" charset="0"/>
              </a:rPr>
              <a:t>Professor of Epidemiology and Biostatistics</a:t>
            </a:r>
            <a:br>
              <a:rPr lang="en-US" sz="4000" i="1" dirty="0">
                <a:latin typeface="Arial" charset="0"/>
                <a:ea typeface="ＭＳ Ｐゴシック" charset="0"/>
                <a:cs typeface="ＭＳ Ｐゴシック" charset="0"/>
              </a:rPr>
            </a:br>
            <a:br>
              <a:rPr lang="en-US" sz="4000" i="1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000" i="1" dirty="0">
                <a:latin typeface="Arial" charset="0"/>
                <a:ea typeface="ＭＳ Ｐゴシック" charset="0"/>
                <a:cs typeface="ＭＳ Ｐゴシック" charset="0"/>
              </a:rPr>
              <a:t>SISMID 2024</a:t>
            </a:r>
            <a:br>
              <a:rPr lang="en-US" sz="2325" b="1" dirty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2325" b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1" descr="SCHOOL OF PUBLIC HEALTH_2Sp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15" y="5000629"/>
            <a:ext cx="3834428" cy="125448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DC4A4-BE56-184A-BA3A-07686C52E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30" y="2214566"/>
            <a:ext cx="35719" cy="428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8F849-E716-412C-6D48-80FD82D6F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4" y="1809750"/>
            <a:ext cx="47625" cy="57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74BAC-CE56-3117-7E5C-2E9F1159F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4" y="1809750"/>
            <a:ext cx="47625" cy="57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779106" y="431100"/>
            <a:ext cx="8576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Bootstrapping: Quantifying Parameter Estimation</a:t>
            </a:r>
            <a:endParaRPr lang="en-US" sz="32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40B09C-90D3-2FBB-0853-7BF721986B54}"/>
              </a:ext>
            </a:extLst>
          </p:cNvPr>
          <p:cNvSpPr txBox="1"/>
          <p:nvPr/>
        </p:nvSpPr>
        <p:spPr>
          <a:xfrm>
            <a:off x="673101" y="1184609"/>
            <a:ext cx="1084579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u="sng" dirty="0">
                <a:latin typeface="Arial" panose="020B0604020202020204" pitchFamily="34" charset="0"/>
                <a:cs typeface="Arial" panose="020B0604020202020204" pitchFamily="34" charset="0"/>
              </a:rPr>
              <a:t>Model parameters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and their confidence intervals are estimated by fitting the model to the aggregated incidence curve.</a:t>
            </a:r>
          </a:p>
        </p:txBody>
      </p:sp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9E89C859-BC07-5DA6-C794-C721481A2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5" t="11305" r="5167" b="11013"/>
          <a:stretch/>
        </p:blipFill>
        <p:spPr>
          <a:xfrm>
            <a:off x="1024520" y="1943626"/>
            <a:ext cx="10086023" cy="471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53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779106" y="431100"/>
            <a:ext cx="8576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Bootstrapping: Uncertainty of the model best fit</a:t>
            </a:r>
            <a:endParaRPr lang="en-US" sz="32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D118D1-612C-BF5D-5544-A242ED7DFD6B}"/>
              </a:ext>
            </a:extLst>
          </p:cNvPr>
          <p:cNvSpPr txBox="1"/>
          <p:nvPr/>
        </p:nvSpPr>
        <p:spPr>
          <a:xfrm>
            <a:off x="747607" y="1246435"/>
            <a:ext cx="10845799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u="sng" dirty="0">
                <a:latin typeface="Arial" panose="020B0604020202020204" pitchFamily="34" charset="0"/>
                <a:cs typeface="Arial" panose="020B0604020202020204" pitchFamily="34" charset="0"/>
              </a:rPr>
              <a:t>95% prediction intervals of model fits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are obtained using parametric bootstrapping.</a:t>
            </a:r>
          </a:p>
        </p:txBody>
      </p:sp>
      <p:pic>
        <p:nvPicPr>
          <p:cNvPr id="9" name="Picture 8" descr="A diagram of a flow chart&#10;&#10;Description automatically generated">
            <a:extLst>
              <a:ext uri="{FF2B5EF4-FFF2-40B4-BE49-F238E27FC236}">
                <a16:creationId xmlns:a16="http://schemas.microsoft.com/office/drawing/2014/main" id="{98C27643-1004-0055-0FC8-8E998BC25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586" y="1696279"/>
            <a:ext cx="6963891" cy="457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20BC70-B538-2C99-3073-0DB70D7DD239}"/>
              </a:ext>
            </a:extLst>
          </p:cNvPr>
          <p:cNvSpPr/>
          <p:nvPr/>
        </p:nvSpPr>
        <p:spPr>
          <a:xfrm>
            <a:off x="3381515" y="2815461"/>
            <a:ext cx="1354666" cy="2519680"/>
          </a:xfrm>
          <a:prstGeom prst="rect">
            <a:avLst/>
          </a:prstGeom>
          <a:noFill/>
          <a:ln w="920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847209-C675-DF37-1EB3-B5EFB28D4DE4}"/>
              </a:ext>
            </a:extLst>
          </p:cNvPr>
          <p:cNvSpPr/>
          <p:nvPr/>
        </p:nvSpPr>
        <p:spPr>
          <a:xfrm>
            <a:off x="6763207" y="6426900"/>
            <a:ext cx="557253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rgbClr val="30303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 Chowell et al. Infectious Disease Modeling. 2017</a:t>
            </a:r>
            <a:endParaRPr lang="en-U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63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807574" y="431100"/>
            <a:ext cx="8576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Bootstrap realizations</a:t>
            </a:r>
            <a:endParaRPr lang="en-US" sz="32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6E840D7F-3BAC-B4F7-BECD-593B59E81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33" t="3753" r="15556" b="3407"/>
          <a:stretch/>
        </p:blipFill>
        <p:spPr>
          <a:xfrm>
            <a:off x="2204667" y="1124249"/>
            <a:ext cx="7782666" cy="541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67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566887" y="431100"/>
            <a:ext cx="9058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Model-based forecasts with quantified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251096-264B-AE95-D486-BE4B4DC7A562}"/>
                  </a:ext>
                </a:extLst>
              </p:cNvPr>
              <p:cNvSpPr txBox="1"/>
              <p:nvPr/>
            </p:nvSpPr>
            <p:spPr>
              <a:xfrm>
                <a:off x="678180" y="1261112"/>
                <a:ext cx="10835640" cy="422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9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Based on the best-fit model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9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Θ</m:t>
                            </m:r>
                          </m:e>
                        </m:acc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 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we can make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ahead forecasts using the estimate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sz="19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9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Θ</m:t>
                            </m:r>
                          </m:e>
                        </m:acc>
                      </m:e>
                    </m:d>
                    <m:r>
                      <a:rPr lang="en-US" sz="19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</m:oMath>
                </a14:m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251096-264B-AE95-D486-BE4B4DC7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" y="1261112"/>
                <a:ext cx="10835640" cy="422360"/>
              </a:xfrm>
              <a:prstGeom prst="rect">
                <a:avLst/>
              </a:prstGeom>
              <a:blipFill>
                <a:blip r:embed="rId3"/>
                <a:stretch>
                  <a:fillRect l="-112" t="-7246" r="-1744" b="-18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A95AEA-70FA-BD83-15C7-505961DF3D04}"/>
                  </a:ext>
                </a:extLst>
              </p:cNvPr>
              <p:cNvSpPr txBox="1"/>
              <p:nvPr/>
            </p:nvSpPr>
            <p:spPr>
              <a:xfrm>
                <a:off x="2885440" y="2046586"/>
                <a:ext cx="6421120" cy="27336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 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Θ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…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A95AEA-70FA-BD83-15C7-505961DF3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440" y="2046586"/>
                <a:ext cx="6421120" cy="27336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9DF449-69BB-5367-4953-CA6AA0B93AFF}"/>
                  </a:ext>
                </a:extLst>
              </p:cNvPr>
              <p:cNvSpPr txBox="1"/>
              <p:nvPr/>
            </p:nvSpPr>
            <p:spPr>
              <a:xfrm>
                <a:off x="678180" y="5169451"/>
                <a:ext cx="10835640" cy="1170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9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  <m:r>
                          <a:rPr lang="en-US" sz="19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r>
                          <a:rPr lang="en-US" sz="19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  <m:r>
                          <a:rPr lang="en-US" sz="19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19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Θ</m:t>
                                </m:r>
                              </m:e>
                            </m:acc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sz="19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sz="1900" b="0" i="0" smtClean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F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orecasted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value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current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state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of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the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system</m:t>
                    </m:r>
                  </m:oMath>
                </a14:m>
                <a:endParaRPr lang="en-US" sz="190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Forecasting horizon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9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Θ</m:t>
                            </m:r>
                          </m:e>
                        </m:acc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9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sz="19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stimation of parameter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Θ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from the </a:t>
                </a:r>
                <a:r>
                  <a:rPr lang="en-US" sz="1900" i="1" dirty="0" err="1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</a:t>
                </a:r>
                <a:r>
                  <a:rPr lang="en-US" sz="1900" i="1" baseline="-25000" dirty="0" err="1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th</a:t>
                </a:r>
                <a:r>
                  <a:rPr lang="en-US" sz="19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bootstrap sample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9DF449-69BB-5367-4953-CA6AA0B93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" y="5169451"/>
                <a:ext cx="10835640" cy="1170833"/>
              </a:xfrm>
              <a:prstGeom prst="rect">
                <a:avLst/>
              </a:prstGeom>
              <a:blipFill>
                <a:blip r:embed="rId5"/>
                <a:stretch>
                  <a:fillRect l="-394" t="-2604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850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flow chart&#10;&#10;Description automatically generated">
            <a:extLst>
              <a:ext uri="{FF2B5EF4-FFF2-40B4-BE49-F238E27FC236}">
                <a16:creationId xmlns:a16="http://schemas.microsoft.com/office/drawing/2014/main" id="{280C616A-8239-D2F3-168E-A16F80ACC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178" y="1193868"/>
            <a:ext cx="7173643" cy="44702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431100"/>
            <a:ext cx="10374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Bootstrapping: Model-based forecasts with quantified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251096-264B-AE95-D486-BE4B4DC7A562}"/>
                  </a:ext>
                </a:extLst>
              </p:cNvPr>
              <p:cNvSpPr txBox="1"/>
              <p:nvPr/>
            </p:nvSpPr>
            <p:spPr>
              <a:xfrm>
                <a:off x="678180" y="5703566"/>
                <a:ext cx="10835640" cy="979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9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We can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r>
                      <a:rPr lang="en-US" sz="19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US" sz="19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en-US" sz="19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r>
                      <a:rPr lang="en-US" sz="19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h</m:t>
                    </m:r>
                    <m:r>
                      <a:rPr lang="en-US" sz="19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9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Θ</m:t>
                            </m:r>
                          </m:e>
                        </m:acc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9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to calculate the bootstrap variance to measure the uncertainty of the forecasts and use the 2.5% and 97.5% percentiles to construct the 95% prediction intervals (PI), with the assumed error structure. </a:t>
                </a:r>
                <a:endParaRPr lang="en-US" sz="19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251096-264B-AE95-D486-BE4B4DC7A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" y="5703566"/>
                <a:ext cx="10835640" cy="979307"/>
              </a:xfrm>
              <a:prstGeom prst="rect">
                <a:avLst/>
              </a:prstGeom>
              <a:blipFill>
                <a:blip r:embed="rId4"/>
                <a:stretch>
                  <a:fillRect l="-394" t="-3750" r="-9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6B95C6B-DCCD-C28F-557D-483821D6ED6A}"/>
              </a:ext>
            </a:extLst>
          </p:cNvPr>
          <p:cNvSpPr/>
          <p:nvPr/>
        </p:nvSpPr>
        <p:spPr>
          <a:xfrm>
            <a:off x="6763207" y="6483467"/>
            <a:ext cx="557253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rgbClr val="30303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 Chowell et al. Infectious Disease Modeling. 2017</a:t>
            </a:r>
            <a:endParaRPr lang="en-U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139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188759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s-MX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s-MX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</a:t>
            </a:r>
            <a:r>
              <a:rPr lang="es-MX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MX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Poisson error </a:t>
            </a: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</a:p>
        </p:txBody>
      </p:sp>
      <p:pic>
        <p:nvPicPr>
          <p:cNvPr id="10" name="Picture 9" descr="A group of graphs showing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88383D1A-7E5F-C88F-78A4-50A9C66D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732" y="915264"/>
            <a:ext cx="7000536" cy="55072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A6C4B-8E5A-A13A-A56B-D80F8C2F8A78}"/>
              </a:ext>
            </a:extLst>
          </p:cNvPr>
          <p:cNvSpPr txBox="1"/>
          <p:nvPr/>
        </p:nvSpPr>
        <p:spPr>
          <a:xfrm>
            <a:off x="2540000" y="6499964"/>
            <a:ext cx="10033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Reported cases of the 1918 influenza pandemic in San Francisco (</a:t>
            </a:r>
            <a:r>
              <a:rPr lang="en-US" sz="1600" i="1" dirty="0" err="1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Chowell</a:t>
            </a:r>
            <a:r>
              <a:rPr lang="en-US" sz="1600" i="1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JR Soc. Interface 2017)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368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431100"/>
            <a:ext cx="10374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Metrics: Assessing mean trajectory compared to observed data</a:t>
            </a:r>
            <a:endParaRPr lang="en-US" sz="2000" dirty="0"/>
          </a:p>
          <a:p>
            <a:pPr algn="ctr"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5040E1DE-F29C-E17E-1584-AA3F3BFD9A06}"/>
                  </a:ext>
                </a:extLst>
              </p:cNvPr>
              <p:cNvSpPr/>
              <p:nvPr/>
            </p:nvSpPr>
            <p:spPr>
              <a:xfrm>
                <a:off x="1196563" y="2411551"/>
                <a:ext cx="4432509" cy="236173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Mean Absolute Error</a:t>
                </a:r>
              </a:p>
              <a:p>
                <a:pPr algn="ctr"/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𝑀𝐴𝐸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 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acc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5040E1DE-F29C-E17E-1584-AA3F3BFD9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563" y="2411551"/>
                <a:ext cx="4432509" cy="2361735"/>
              </a:xfrm>
              <a:prstGeom prst="roundRect">
                <a:avLst/>
              </a:prstGeom>
              <a:blipFill>
                <a:blip r:embed="rId3"/>
                <a:stretch>
                  <a:fillRect b="-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83C410FB-8B20-2AA4-8188-151AB11D7C4D}"/>
                  </a:ext>
                </a:extLst>
              </p:cNvPr>
              <p:cNvSpPr/>
              <p:nvPr/>
            </p:nvSpPr>
            <p:spPr>
              <a:xfrm>
                <a:off x="6562929" y="2411551"/>
                <a:ext cx="4432508" cy="235915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Mean Squared Error</a:t>
                </a:r>
              </a:p>
              <a:p>
                <a:pPr algn="ctr"/>
                <a:endPara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 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Θ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83C410FB-8B20-2AA4-8188-151AB11D7C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929" y="2411551"/>
                <a:ext cx="4432508" cy="235915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302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431100"/>
            <a:ext cx="1037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Metrics: Assessing model fit uncertainty</a:t>
            </a:r>
            <a:endParaRPr lang="en-US" sz="2000" dirty="0"/>
          </a:p>
          <a:p>
            <a:pPr algn="ctr" eaLnBrk="1" hangingPunct="1">
              <a:spcBef>
                <a:spcPct val="50000"/>
              </a:spcBef>
            </a:pP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040E1DE-F29C-E17E-1584-AA3F3BFD9A06}"/>
              </a:ext>
            </a:extLst>
          </p:cNvPr>
          <p:cNvSpPr/>
          <p:nvPr/>
        </p:nvSpPr>
        <p:spPr>
          <a:xfrm>
            <a:off x="614496" y="1743915"/>
            <a:ext cx="5196162" cy="4592034"/>
          </a:xfrm>
          <a:prstGeom prst="round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Weighted Interval Score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C94D6-CA15-3B79-8C97-8B324BD52DFA}"/>
              </a:ext>
            </a:extLst>
          </p:cNvPr>
          <p:cNvSpPr txBox="1"/>
          <p:nvPr/>
        </p:nvSpPr>
        <p:spPr>
          <a:xfrm>
            <a:off x="1652909" y="1906621"/>
            <a:ext cx="3119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Weighted Interval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CE6021-8FED-F4C7-F3A4-2AA89217D008}"/>
                  </a:ext>
                </a:extLst>
              </p:cNvPr>
              <p:cNvSpPr/>
              <p:nvPr/>
            </p:nvSpPr>
            <p:spPr>
              <a:xfrm>
                <a:off x="725956" y="2749832"/>
                <a:ext cx="4973242" cy="8099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𝑊𝐼</m:t>
                      </m:r>
                      <m:sSub>
                        <m:sSubPr>
                          <m:ctrlPr>
                            <a:rPr lang="en-PK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PK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US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PK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K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PK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en-US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.(</m:t>
                      </m:r>
                      <m:sSub>
                        <m:sSubPr>
                          <m:ctrlPr>
                            <a:rPr lang="en-PK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|"/>
                          <m:endChr m:val="|"/>
                          <m:ctrlPr>
                            <a:rPr lang="en-PK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PK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PK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5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lang="en-PK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PK" sz="15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PK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5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15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K" sz="15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CE6021-8FED-F4C7-F3A4-2AA89217D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56" y="2749832"/>
                <a:ext cx="4973242" cy="8099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7C7D4-1563-518E-0457-E054B2A5E6CD}"/>
                  </a:ext>
                </a:extLst>
              </p:cNvPr>
              <p:cNvSpPr txBox="1"/>
              <p:nvPr/>
            </p:nvSpPr>
            <p:spPr>
              <a:xfrm>
                <a:off x="900637" y="4803049"/>
                <a:ext cx="46238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 points of time series data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C7C7D4-1563-518E-0457-E054B2A5E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37" y="4803049"/>
                <a:ext cx="4623880" cy="400110"/>
              </a:xfrm>
              <a:prstGeom prst="rect">
                <a:avLst/>
              </a:prstGeom>
              <a:blipFill>
                <a:blip r:embed="rId4"/>
                <a:stretch>
                  <a:fillRect t="-10606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5D824A-40BC-323D-729A-5B79BD965425}"/>
                  </a:ext>
                </a:extLst>
              </p:cNvPr>
              <p:cNvSpPr txBox="1"/>
              <p:nvPr/>
            </p:nvSpPr>
            <p:spPr>
              <a:xfrm>
                <a:off x="900637" y="5379134"/>
                <a:ext cx="4623880" cy="347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Model fit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5D824A-40BC-323D-729A-5B79BD965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37" y="5379134"/>
                <a:ext cx="4623880" cy="347403"/>
              </a:xfrm>
              <a:prstGeom prst="rect">
                <a:avLst/>
              </a:prstGeom>
              <a:blipFill>
                <a:blip r:embed="rId5"/>
                <a:stretch>
                  <a:fillRect l="-2639" t="-19298" b="-38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26E514-9EDD-2597-086D-343E37E13157}"/>
                  </a:ext>
                </a:extLst>
              </p:cNvPr>
              <p:cNvSpPr txBox="1"/>
              <p:nvPr/>
            </p:nvSpPr>
            <p:spPr>
              <a:xfrm>
                <a:off x="901432" y="3889373"/>
                <a:ext cx="4623881" cy="737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Time series of incident cases describing epidemic wave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26E514-9EDD-2597-086D-343E37E13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32" y="3889373"/>
                <a:ext cx="4623881" cy="737702"/>
              </a:xfrm>
              <a:prstGeom prst="rect">
                <a:avLst/>
              </a:prstGeom>
              <a:blipFill>
                <a:blip r:embed="rId6"/>
                <a:stretch>
                  <a:fillRect l="-1451" t="-4132" b="-14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00206D-5D07-E557-26AF-4FF20DF4793C}"/>
              </a:ext>
            </a:extLst>
          </p:cNvPr>
          <p:cNvSpPr/>
          <p:nvPr/>
        </p:nvSpPr>
        <p:spPr>
          <a:xfrm>
            <a:off x="6359458" y="1743915"/>
            <a:ext cx="5196162" cy="4592034"/>
          </a:xfrm>
          <a:prstGeom prst="round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Weighted Interval Score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41D4DD-AB14-2973-6F66-2B0E3249F380}"/>
              </a:ext>
            </a:extLst>
          </p:cNvPr>
          <p:cNvSpPr txBox="1"/>
          <p:nvPr/>
        </p:nvSpPr>
        <p:spPr>
          <a:xfrm>
            <a:off x="6853121" y="1906621"/>
            <a:ext cx="4286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95% Prediction Interval Coverage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7C6860-71B7-8C2E-51DC-BED2D3DDAE44}"/>
                  </a:ext>
                </a:extLst>
              </p:cNvPr>
              <p:cNvSpPr txBox="1"/>
              <p:nvPr/>
            </p:nvSpPr>
            <p:spPr>
              <a:xfrm>
                <a:off x="7526766" y="2730563"/>
                <a:ext cx="2939364" cy="8485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7C6860-71B7-8C2E-51DC-BED2D3DDA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766" y="2730563"/>
                <a:ext cx="2939364" cy="8485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AC7BE2-B0C5-B156-FAE0-F45F8508963B}"/>
                  </a:ext>
                </a:extLst>
              </p:cNvPr>
              <p:cNvSpPr txBox="1"/>
              <p:nvPr/>
            </p:nvSpPr>
            <p:spPr>
              <a:xfrm>
                <a:off x="6730719" y="3918508"/>
                <a:ext cx="45314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Lower bound of 95% prediction interval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AC7BE2-B0C5-B156-FAE0-F45F85089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719" y="3918508"/>
                <a:ext cx="4531458" cy="707886"/>
              </a:xfrm>
              <a:prstGeom prst="rect">
                <a:avLst/>
              </a:prstGeom>
              <a:blipFill>
                <a:blip r:embed="rId8"/>
                <a:stretch>
                  <a:fillRect l="-1346"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C0DC62-2593-F664-707F-21AE245D0781}"/>
                  </a:ext>
                </a:extLst>
              </p:cNvPr>
              <p:cNvSpPr txBox="1"/>
              <p:nvPr/>
            </p:nvSpPr>
            <p:spPr>
              <a:xfrm>
                <a:off x="6730719" y="4798148"/>
                <a:ext cx="45314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Upper bound of 95% prediction interval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C0DC62-2593-F664-707F-21AE245D0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719" y="4798148"/>
                <a:ext cx="4531458" cy="707886"/>
              </a:xfrm>
              <a:prstGeom prst="rect">
                <a:avLst/>
              </a:prstGeom>
              <a:blipFill>
                <a:blip r:embed="rId9"/>
                <a:stretch>
                  <a:fillRect l="-1346"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E2AD96A8-76FA-1F8B-A1CD-5292639C5FE2}"/>
              </a:ext>
            </a:extLst>
          </p:cNvPr>
          <p:cNvSpPr/>
          <p:nvPr/>
        </p:nvSpPr>
        <p:spPr>
          <a:xfrm>
            <a:off x="8401879" y="6488031"/>
            <a:ext cx="37901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Tilmann Gneiting &amp; Adrian E Raftery (2007)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654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908750" y="431100"/>
            <a:ext cx="1037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s-MX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Monte Carlo Standard </a:t>
            </a:r>
            <a:r>
              <a:rPr lang="es-MX" sz="3200" b="1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Errors</a:t>
            </a:r>
            <a:r>
              <a:rPr lang="es-MX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s-MX" sz="3200" b="1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MCSEs</a:t>
            </a:r>
            <a:r>
              <a:rPr lang="es-MX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5EA0E80-0DD1-CBB0-3AF6-1FAE080623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4237039"/>
                  </p:ext>
                </p:extLst>
              </p:nvPr>
            </p:nvGraphicFramePr>
            <p:xfrm>
              <a:off x="301489" y="1309599"/>
              <a:ext cx="11589021" cy="320276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41756">
                      <a:extLst>
                        <a:ext uri="{9D8B030D-6E8A-4147-A177-3AD203B41FA5}">
                          <a16:colId xmlns:a16="http://schemas.microsoft.com/office/drawing/2014/main" val="310040782"/>
                        </a:ext>
                      </a:extLst>
                    </a:gridCol>
                    <a:gridCol w="784732">
                      <a:extLst>
                        <a:ext uri="{9D8B030D-6E8A-4147-A177-3AD203B41FA5}">
                          <a16:colId xmlns:a16="http://schemas.microsoft.com/office/drawing/2014/main" val="3523949537"/>
                        </a:ext>
                      </a:extLst>
                    </a:gridCol>
                    <a:gridCol w="639068">
                      <a:extLst>
                        <a:ext uri="{9D8B030D-6E8A-4147-A177-3AD203B41FA5}">
                          <a16:colId xmlns:a16="http://schemas.microsoft.com/office/drawing/2014/main" val="3301340272"/>
                        </a:ext>
                      </a:extLst>
                    </a:gridCol>
                    <a:gridCol w="1746119">
                      <a:extLst>
                        <a:ext uri="{9D8B030D-6E8A-4147-A177-3AD203B41FA5}">
                          <a16:colId xmlns:a16="http://schemas.microsoft.com/office/drawing/2014/main" val="3259766267"/>
                        </a:ext>
                      </a:extLst>
                    </a:gridCol>
                    <a:gridCol w="1782535">
                      <a:extLst>
                        <a:ext uri="{9D8B030D-6E8A-4147-A177-3AD203B41FA5}">
                          <a16:colId xmlns:a16="http://schemas.microsoft.com/office/drawing/2014/main" val="2096275720"/>
                        </a:ext>
                      </a:extLst>
                    </a:gridCol>
                    <a:gridCol w="626324">
                      <a:extLst>
                        <a:ext uri="{9D8B030D-6E8A-4147-A177-3AD203B41FA5}">
                          <a16:colId xmlns:a16="http://schemas.microsoft.com/office/drawing/2014/main" val="2289218814"/>
                        </a:ext>
                      </a:extLst>
                    </a:gridCol>
                    <a:gridCol w="653634">
                      <a:extLst>
                        <a:ext uri="{9D8B030D-6E8A-4147-A177-3AD203B41FA5}">
                          <a16:colId xmlns:a16="http://schemas.microsoft.com/office/drawing/2014/main" val="2415811491"/>
                        </a:ext>
                      </a:extLst>
                    </a:gridCol>
                    <a:gridCol w="1103375">
                      <a:extLst>
                        <a:ext uri="{9D8B030D-6E8A-4147-A177-3AD203B41FA5}">
                          <a16:colId xmlns:a16="http://schemas.microsoft.com/office/drawing/2014/main" val="1196474124"/>
                        </a:ext>
                      </a:extLst>
                    </a:gridCol>
                    <a:gridCol w="573519">
                      <a:extLst>
                        <a:ext uri="{9D8B030D-6E8A-4147-A177-3AD203B41FA5}">
                          <a16:colId xmlns:a16="http://schemas.microsoft.com/office/drawing/2014/main" val="4017598736"/>
                        </a:ext>
                      </a:extLst>
                    </a:gridCol>
                    <a:gridCol w="573519">
                      <a:extLst>
                        <a:ext uri="{9D8B030D-6E8A-4147-A177-3AD203B41FA5}">
                          <a16:colId xmlns:a16="http://schemas.microsoft.com/office/drawing/2014/main" val="73523090"/>
                        </a:ext>
                      </a:extLst>
                    </a:gridCol>
                    <a:gridCol w="932220">
                      <a:extLst>
                        <a:ext uri="{9D8B030D-6E8A-4147-A177-3AD203B41FA5}">
                          <a16:colId xmlns:a16="http://schemas.microsoft.com/office/drawing/2014/main" val="325260449"/>
                        </a:ext>
                      </a:extLst>
                    </a:gridCol>
                    <a:gridCol w="932220">
                      <a:extLst>
                        <a:ext uri="{9D8B030D-6E8A-4147-A177-3AD203B41FA5}">
                          <a16:colId xmlns:a16="http://schemas.microsoft.com/office/drawing/2014/main" val="1975720827"/>
                        </a:ext>
                      </a:extLst>
                    </a:gridCol>
                  </a:tblGrid>
                  <a:tr h="109415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Bootstrap realizations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MCSE (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1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b="1" i="1" u="none" strike="noStrike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n-US" sz="1700" b="1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95% CI LB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n-US" sz="1700" b="1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oMath>
                          </a14:m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95% CI UB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MAE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MSE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Coverage 95% PI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WIS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R0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R0 95% CI LB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R0 95% CI UB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2889240"/>
                      </a:ext>
                    </a:extLst>
                  </a:tr>
                  <a:tr h="52715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0.0042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0.78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5.76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64.03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64.71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3.95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3.10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0D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588500"/>
                      </a:ext>
                    </a:extLst>
                  </a:tr>
                  <a:tr h="52715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0.0023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0.76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0.78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5.74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61.21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52.94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3.96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3.16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3.12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3.20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E0D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6940513"/>
                      </a:ext>
                    </a:extLst>
                  </a:tr>
                  <a:tr h="52715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100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0.0009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5.74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62.22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58.82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3.89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3.08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3.23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E0D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113313"/>
                      </a:ext>
                    </a:extLst>
                  </a:tr>
                  <a:tr h="52715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300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0.0005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5.73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59.28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58.82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3.85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3.16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3.08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3.23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0D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0325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5EA0E80-0DD1-CBB0-3AF6-1FAE080623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4237039"/>
                  </p:ext>
                </p:extLst>
              </p:nvPr>
            </p:nvGraphicFramePr>
            <p:xfrm>
              <a:off x="301489" y="1309599"/>
              <a:ext cx="11589021" cy="320276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41756">
                      <a:extLst>
                        <a:ext uri="{9D8B030D-6E8A-4147-A177-3AD203B41FA5}">
                          <a16:colId xmlns:a16="http://schemas.microsoft.com/office/drawing/2014/main" val="310040782"/>
                        </a:ext>
                      </a:extLst>
                    </a:gridCol>
                    <a:gridCol w="784732">
                      <a:extLst>
                        <a:ext uri="{9D8B030D-6E8A-4147-A177-3AD203B41FA5}">
                          <a16:colId xmlns:a16="http://schemas.microsoft.com/office/drawing/2014/main" val="3523949537"/>
                        </a:ext>
                      </a:extLst>
                    </a:gridCol>
                    <a:gridCol w="639068">
                      <a:extLst>
                        <a:ext uri="{9D8B030D-6E8A-4147-A177-3AD203B41FA5}">
                          <a16:colId xmlns:a16="http://schemas.microsoft.com/office/drawing/2014/main" val="3301340272"/>
                        </a:ext>
                      </a:extLst>
                    </a:gridCol>
                    <a:gridCol w="1746119">
                      <a:extLst>
                        <a:ext uri="{9D8B030D-6E8A-4147-A177-3AD203B41FA5}">
                          <a16:colId xmlns:a16="http://schemas.microsoft.com/office/drawing/2014/main" val="3259766267"/>
                        </a:ext>
                      </a:extLst>
                    </a:gridCol>
                    <a:gridCol w="1782535">
                      <a:extLst>
                        <a:ext uri="{9D8B030D-6E8A-4147-A177-3AD203B41FA5}">
                          <a16:colId xmlns:a16="http://schemas.microsoft.com/office/drawing/2014/main" val="2096275720"/>
                        </a:ext>
                      </a:extLst>
                    </a:gridCol>
                    <a:gridCol w="626324">
                      <a:extLst>
                        <a:ext uri="{9D8B030D-6E8A-4147-A177-3AD203B41FA5}">
                          <a16:colId xmlns:a16="http://schemas.microsoft.com/office/drawing/2014/main" val="2289218814"/>
                        </a:ext>
                      </a:extLst>
                    </a:gridCol>
                    <a:gridCol w="653634">
                      <a:extLst>
                        <a:ext uri="{9D8B030D-6E8A-4147-A177-3AD203B41FA5}">
                          <a16:colId xmlns:a16="http://schemas.microsoft.com/office/drawing/2014/main" val="2415811491"/>
                        </a:ext>
                      </a:extLst>
                    </a:gridCol>
                    <a:gridCol w="1103375">
                      <a:extLst>
                        <a:ext uri="{9D8B030D-6E8A-4147-A177-3AD203B41FA5}">
                          <a16:colId xmlns:a16="http://schemas.microsoft.com/office/drawing/2014/main" val="1196474124"/>
                        </a:ext>
                      </a:extLst>
                    </a:gridCol>
                    <a:gridCol w="573519">
                      <a:extLst>
                        <a:ext uri="{9D8B030D-6E8A-4147-A177-3AD203B41FA5}">
                          <a16:colId xmlns:a16="http://schemas.microsoft.com/office/drawing/2014/main" val="4017598736"/>
                        </a:ext>
                      </a:extLst>
                    </a:gridCol>
                    <a:gridCol w="573519">
                      <a:extLst>
                        <a:ext uri="{9D8B030D-6E8A-4147-A177-3AD203B41FA5}">
                          <a16:colId xmlns:a16="http://schemas.microsoft.com/office/drawing/2014/main" val="73523090"/>
                        </a:ext>
                      </a:extLst>
                    </a:gridCol>
                    <a:gridCol w="932220">
                      <a:extLst>
                        <a:ext uri="{9D8B030D-6E8A-4147-A177-3AD203B41FA5}">
                          <a16:colId xmlns:a16="http://schemas.microsoft.com/office/drawing/2014/main" val="325260449"/>
                        </a:ext>
                      </a:extLst>
                    </a:gridCol>
                    <a:gridCol w="932220">
                      <a:extLst>
                        <a:ext uri="{9D8B030D-6E8A-4147-A177-3AD203B41FA5}">
                          <a16:colId xmlns:a16="http://schemas.microsoft.com/office/drawing/2014/main" val="1975720827"/>
                        </a:ext>
                      </a:extLst>
                    </a:gridCol>
                  </a:tblGrid>
                  <a:tr h="1094154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Bootstrap realizations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8915" t="-2222" r="-1217829" b="-1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1154" t="-2222" r="-1410577" b="-1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2613" t="-2222" r="-411150" b="-1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7440" t="-2222" r="-302730" b="-1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MAE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MSE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Coverage 95% PI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WIS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R0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R0 95% CI LB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b="1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R0 95% CI UB</a:t>
                          </a:r>
                          <a:endParaRPr lang="en-US" sz="17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2889240"/>
                      </a:ext>
                    </a:extLst>
                  </a:tr>
                  <a:tr h="52715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0.0042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0.78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5.76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64.03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64.71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3.95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3.10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0D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588500"/>
                      </a:ext>
                    </a:extLst>
                  </a:tr>
                  <a:tr h="52715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0.0023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0.76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0.78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5.74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61.21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52.94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3.96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3.16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3.12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3.20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E0D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6940513"/>
                      </a:ext>
                    </a:extLst>
                  </a:tr>
                  <a:tr h="52715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100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0.0009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5.74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62.22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58.82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3.89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3.08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3.23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E0D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1113313"/>
                      </a:ext>
                    </a:extLst>
                  </a:tr>
                  <a:tr h="52715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300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0.0005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0.77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0.79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5.73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59.28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58.82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3.85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3.16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3.08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0DB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700" u="none" strike="noStrike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3.23</a:t>
                          </a:r>
                          <a:endParaRPr lang="en-US" sz="17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5294" marR="5294" marT="5294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0DB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03253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A07A835-6392-BC03-89E6-359F3A08EB2C}"/>
              </a:ext>
            </a:extLst>
          </p:cNvPr>
          <p:cNvSpPr txBox="1"/>
          <p:nvPr/>
        </p:nvSpPr>
        <p:spPr>
          <a:xfrm>
            <a:off x="908750" y="4917459"/>
            <a:ext cx="103745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Measures variability of simulation estimates.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Involves Monte Carlo mean and standard deviation.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Smaller values indicate higher precision.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Balance between computational cost and desired precision.</a:t>
            </a:r>
          </a:p>
        </p:txBody>
      </p:sp>
    </p:spTree>
    <p:extLst>
      <p:ext uri="{BB962C8B-B14F-4D97-AF65-F5344CB8AC3E}">
        <p14:creationId xmlns:p14="http://schemas.microsoft.com/office/powerpoint/2010/main" val="2497651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8137A0-E442-8788-BF7D-242D2D987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9" y="1239277"/>
            <a:ext cx="6058931" cy="4286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3B277B-5A1B-D0BC-0951-69A61B42F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148" y="1236167"/>
            <a:ext cx="6184080" cy="4382555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B48CCC0C-5946-4ECF-454E-99430A868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3212" y="264634"/>
            <a:ext cx="96655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MX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fit (Negative Binomial Error Structure)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6D7BAC-D8CD-829E-44FD-6560E82F393C}"/>
              </a:ext>
            </a:extLst>
          </p:cNvPr>
          <p:cNvSpPr txBox="1"/>
          <p:nvPr/>
        </p:nvSpPr>
        <p:spPr>
          <a:xfrm>
            <a:off x="955203" y="1742308"/>
            <a:ext cx="1156138" cy="4001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M=5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85044-112E-9344-E27F-D2CFACDBBAAA}"/>
              </a:ext>
            </a:extLst>
          </p:cNvPr>
          <p:cNvSpPr txBox="1"/>
          <p:nvPr/>
        </p:nvSpPr>
        <p:spPr>
          <a:xfrm>
            <a:off x="6770765" y="1742308"/>
            <a:ext cx="1156138" cy="4001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M=100</a:t>
            </a:r>
          </a:p>
        </p:txBody>
      </p:sp>
    </p:spTree>
    <p:extLst>
      <p:ext uri="{BB962C8B-B14F-4D97-AF65-F5344CB8AC3E}">
        <p14:creationId xmlns:p14="http://schemas.microsoft.com/office/powerpoint/2010/main" val="3888440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779106" y="431100"/>
            <a:ext cx="8576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Compartmental ODE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06B9B5-48DA-44D6-17C0-529C18F7340C}"/>
                  </a:ext>
                </a:extLst>
              </p:cNvPr>
              <p:cNvSpPr txBox="1"/>
              <p:nvPr/>
            </p:nvSpPr>
            <p:spPr>
              <a:xfrm>
                <a:off x="1009227" y="1015875"/>
                <a:ext cx="9999693" cy="5863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9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An ODE model comprised of a system of </a:t>
                </a:r>
                <a14:m>
                  <m:oMath xmlns:m="http://schemas.openxmlformats.org/officeDocument/2006/math">
                    <m:r>
                      <a:rPr lang="en-US" sz="19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sz="19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ordinary-differential equations is given by:</a:t>
                </a:r>
                <a:endParaRPr lang="en-US" sz="190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06B9B5-48DA-44D6-17C0-529C18F73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27" y="1015875"/>
                <a:ext cx="9999693" cy="586379"/>
              </a:xfrm>
              <a:prstGeom prst="rect">
                <a:avLst/>
              </a:prstGeom>
              <a:blipFill>
                <a:blip r:embed="rId2"/>
                <a:stretch>
                  <a:fillRect l="-610" t="-1785417" b="-75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DA273A-C502-6A37-ED3A-B4651F3F8992}"/>
                  </a:ext>
                </a:extLst>
              </p:cNvPr>
              <p:cNvSpPr txBox="1"/>
              <p:nvPr/>
            </p:nvSpPr>
            <p:spPr>
              <a:xfrm>
                <a:off x="1009227" y="3922805"/>
                <a:ext cx="9999693" cy="2816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19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900" b="0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Rate of change of the system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900" b="0" i="0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sz="19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9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=1,2,…,</m:t>
                    </m:r>
                    <m:r>
                      <a:rPr lang="en-US" sz="19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1900" b="0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19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1900" kern="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sz="19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900" b="0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Set of model parameters. </a:t>
                </a:r>
                <a:endParaRPr lang="en-US" sz="1900" kern="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9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900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 Expected temporal trajectory of the </a:t>
                </a:r>
                <a:r>
                  <a:rPr lang="en-US" sz="1900" i="1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observed state </a:t>
                </a:r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of the system. </a:t>
                </a:r>
                <a:endParaRPr lang="en-US" sz="1900" kern="0" dirty="0"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900" u="sng" kern="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</a:t>
                </a:r>
                <a:r>
                  <a:rPr lang="en-US" sz="1900" u="sng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bserved state:</a:t>
                </a:r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the specific state variable of the ODE system that has been observed or measured </a:t>
                </a:r>
              </a:p>
              <a:p>
                <a:pPr marL="742950" lvl="1" indent="-285750">
                  <a:spcBef>
                    <a:spcPts val="30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sz="1900" u="sng" kern="0" dirty="0">
                    <a:solidFill>
                      <a:srgbClr val="1D1C1D"/>
                    </a:solidFill>
                    <a:highlight>
                      <a:srgbClr val="FFFFFF"/>
                    </a:highlight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</a:t>
                </a:r>
                <a:r>
                  <a:rPr lang="en-US" sz="1900" u="sng" kern="0" dirty="0">
                    <a:solidFill>
                      <a:srgbClr val="1D1C1D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atent states:</a:t>
                </a:r>
                <a:r>
                  <a:rPr lang="en-US" sz="1900" kern="0" dirty="0">
                    <a:solidFill>
                      <a:srgbClr val="1D1C1D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the ODE states that are not directly observed but are inferred from the mathematical  modeling of the observed variables.</a:t>
                </a:r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DA273A-C502-6A37-ED3A-B4651F3F8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27" y="3922805"/>
                <a:ext cx="9999693" cy="2816156"/>
              </a:xfrm>
              <a:prstGeom prst="rect">
                <a:avLst/>
              </a:prstGeom>
              <a:blipFill>
                <a:blip r:embed="rId3"/>
                <a:stretch>
                  <a:fillRect l="-488" r="-549" b="-2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1365DC-FE4E-6E14-CCDC-C9EA5C6246FB}"/>
                  </a:ext>
                </a:extLst>
              </p:cNvPr>
              <p:cNvSpPr txBox="1"/>
              <p:nvPr/>
            </p:nvSpPr>
            <p:spPr>
              <a:xfrm>
                <a:off x="3019532" y="1779966"/>
                <a:ext cx="6096000" cy="230832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…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Θ</m:t>
                      </m:r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…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..</m:t>
                    </m:r>
                  </m:oMath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…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Θ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1365DC-FE4E-6E14-CCDC-C9EA5C624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532" y="1779966"/>
                <a:ext cx="6096000" cy="2308324"/>
              </a:xfrm>
              <a:prstGeom prst="rect">
                <a:avLst/>
              </a:prstGeom>
              <a:blipFill>
                <a:blip r:embed="rId4"/>
                <a:stretch>
                  <a:fillRect t="-8312" b="-11896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195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BD4F93-3FB1-5449-6FA4-BD6DCCFB6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0" y="1331585"/>
            <a:ext cx="6031620" cy="4194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32161-E499-5450-DF89-E8A51FC31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427690"/>
            <a:ext cx="5860980" cy="4002621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A4CE7865-C3F0-E710-289A-0E850B07D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242617"/>
            <a:ext cx="8610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MX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10-day Forecast and performance metrics </a:t>
            </a:r>
          </a:p>
        </p:txBody>
      </p:sp>
    </p:spTree>
    <p:extLst>
      <p:ext uri="{BB962C8B-B14F-4D97-AF65-F5344CB8AC3E}">
        <p14:creationId xmlns:p14="http://schemas.microsoft.com/office/powerpoint/2010/main" val="4266028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779106" y="431100"/>
            <a:ext cx="8576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SIR Model</a:t>
            </a:r>
          </a:p>
        </p:txBody>
      </p:sp>
      <p:pic>
        <p:nvPicPr>
          <p:cNvPr id="11" name="Picture 10" descr="A diagram of a square with arrows pointing to the center&#10;&#10;Description automatically generated">
            <a:extLst>
              <a:ext uri="{FF2B5EF4-FFF2-40B4-BE49-F238E27FC236}">
                <a16:creationId xmlns:a16="http://schemas.microsoft.com/office/drawing/2014/main" id="{36E44956-96CE-B89D-21A5-7733C8632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785" y="1015875"/>
            <a:ext cx="9163496" cy="2571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104281-C87C-9367-7289-BCC77D6D2503}"/>
                  </a:ext>
                </a:extLst>
              </p:cNvPr>
              <p:cNvSpPr txBox="1"/>
              <p:nvPr/>
            </p:nvSpPr>
            <p:spPr>
              <a:xfrm>
                <a:off x="2081824" y="3556592"/>
                <a:ext cx="2167128" cy="6280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104281-C87C-9367-7289-BCC77D6D2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824" y="3556592"/>
                <a:ext cx="2167128" cy="628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E7817B-E768-6087-6F85-23EAF420C26B}"/>
                  </a:ext>
                </a:extLst>
              </p:cNvPr>
              <p:cNvSpPr txBox="1"/>
              <p:nvPr/>
            </p:nvSpPr>
            <p:spPr>
              <a:xfrm>
                <a:off x="5016456" y="3556591"/>
                <a:ext cx="2168525" cy="6280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E7817B-E768-6087-6F85-23EAF420C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456" y="3556591"/>
                <a:ext cx="2168525" cy="6280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0E4EA5-2B8C-BFF5-6208-D9EBE317D0A6}"/>
                  </a:ext>
                </a:extLst>
              </p:cNvPr>
              <p:cNvSpPr txBox="1"/>
              <p:nvPr/>
            </p:nvSpPr>
            <p:spPr>
              <a:xfrm>
                <a:off x="7943048" y="3700095"/>
                <a:ext cx="2167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3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0E4EA5-2B8C-BFF5-6208-D9EBE317D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048" y="3700095"/>
                <a:ext cx="2167128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606994-2A86-3E15-4C21-7AD900C6FFC9}"/>
                  </a:ext>
                </a:extLst>
              </p:cNvPr>
              <p:cNvSpPr txBox="1"/>
              <p:nvPr/>
            </p:nvSpPr>
            <p:spPr>
              <a:xfrm>
                <a:off x="1050334" y="4654550"/>
                <a:ext cx="10034395" cy="1649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Parameters </a:t>
                </a:r>
                <a14:m>
                  <m:oMath xmlns:m="http://schemas.openxmlformats.org/officeDocument/2006/math">
                    <m:r>
                      <a:rPr lang="en-US" sz="1900" b="0" i="0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900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US" sz="1900" b="0" i="1" kern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9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9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9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transmission</m:t>
                        </m:r>
                        <m:r>
                          <a:rPr lang="en-US" sz="19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9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rate</m:t>
                        </m:r>
                      </m:e>
                    </m:d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9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population</m:t>
                        </m:r>
                        <m:r>
                          <a:rPr lang="en-US" sz="19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9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size</m:t>
                        </m:r>
                      </m:e>
                    </m:d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9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removal</m:t>
                    </m:r>
                    <m:r>
                      <a:rPr lang="en-US" sz="19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rate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State Variables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9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9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9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9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900" b="1" i="1" dirty="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m:rPr>
                        <m:sty m:val="p"/>
                      </m:rPr>
                      <a:rPr lang="en-US" sz="1900" dirty="0">
                        <a:latin typeface="Cambria Math" panose="02040503050406030204" pitchFamily="18" charset="0"/>
                      </a:rPr>
                      <m:t>usceptible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900" b="1" i="1" dirty="0" smtClean="0">
                        <a:latin typeface="Cambria Math" panose="02040503050406030204" pitchFamily="18" charset="0"/>
                      </a:rPr>
                      <m:t>𝑰</m:t>
                    </m:r>
                    <m:r>
                      <m:rPr>
                        <m:sty m:val="p"/>
                      </m:rPr>
                      <a:rPr lang="en-US" sz="1900" i="0" dirty="0">
                        <a:latin typeface="Cambria Math" panose="02040503050406030204" pitchFamily="18" charset="0"/>
                      </a:rPr>
                      <m:t>nfectious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m:rPr>
                        <m:sty m:val="p"/>
                      </m:rPr>
                      <a:rPr lang="en-US" sz="1900" i="0" dirty="0">
                        <a:latin typeface="Cambria Math" panose="02040503050406030204" pitchFamily="18" charset="0"/>
                      </a:rPr>
                      <m:t>ecovered</m:t>
                    </m:r>
                  </m:oMath>
                </a14:m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Note:</a:t>
                </a: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900" u="sng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Negative</a:t>
                </a: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values indicate moving out of a compartment and </a:t>
                </a:r>
                <a:r>
                  <a:rPr lang="en-US" sz="1900" u="sng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positive</a:t>
                </a:r>
                <a:r>
                  <a:rPr lang="en-US" sz="1900" dirty="0">
                    <a:latin typeface="Arial" panose="020B0604020202020204" pitchFamily="34" charset="0"/>
                    <a:cs typeface="Arial" panose="020B0604020202020204" pitchFamily="34" charset="0"/>
                  </a:rPr>
                  <a:t> values indicate inward movement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606994-2A86-3E15-4C21-7AD900C6F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34" y="4654550"/>
                <a:ext cx="10034395" cy="1649939"/>
              </a:xfrm>
              <a:prstGeom prst="rect">
                <a:avLst/>
              </a:prstGeom>
              <a:blipFill>
                <a:blip r:embed="rId6"/>
                <a:stretch>
                  <a:fillRect l="-547" t="-222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F0562CB-73DE-3A0F-1A8D-483B20669285}"/>
              </a:ext>
            </a:extLst>
          </p:cNvPr>
          <p:cNvSpPr/>
          <p:nvPr/>
        </p:nvSpPr>
        <p:spPr>
          <a:xfrm>
            <a:off x="7943048" y="3556591"/>
            <a:ext cx="2167128" cy="63093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D98E9F-2A18-B9AD-EBC4-04B30D8D7BE6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248952" y="3870620"/>
            <a:ext cx="767504" cy="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B6105E-4065-7E55-799F-EF0B0CFA6730}"/>
              </a:ext>
            </a:extLst>
          </p:cNvPr>
          <p:cNvCxnSpPr/>
          <p:nvPr/>
        </p:nvCxnSpPr>
        <p:spPr>
          <a:xfrm flipV="1">
            <a:off x="7175544" y="3873795"/>
            <a:ext cx="767504" cy="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268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779106" y="431100"/>
            <a:ext cx="8576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Calibration: Observed time series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40B09C-90D3-2FBB-0853-7BF721986B54}"/>
                  </a:ext>
                </a:extLst>
              </p:cNvPr>
              <p:cNvSpPr txBox="1"/>
              <p:nvPr/>
            </p:nvSpPr>
            <p:spPr>
              <a:xfrm>
                <a:off x="673099" y="1184609"/>
                <a:ext cx="10845799" cy="7037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Assuming that there is a </a:t>
                </a:r>
                <a:r>
                  <a:rPr lang="en-US" sz="1900" u="sng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single observed state</a:t>
                </a:r>
                <a:r>
                  <a:rPr lang="en-US" sz="1900" kern="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(i.e., recorded infections) l</a:t>
                </a:r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1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 </m:t>
                        </m:r>
                      </m:sub>
                    </m:sSub>
                    <m:sSub>
                      <m:sSubPr>
                        <m:ctrlPr>
                          <a:rPr lang="en-US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1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9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1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900" i="1" ker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denote the time series of the observed state of the system used to calibrate the model. </a:t>
                </a:r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40B09C-90D3-2FBB-0853-7BF721986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9" y="1184609"/>
                <a:ext cx="10845799" cy="703782"/>
              </a:xfrm>
              <a:prstGeom prst="rect">
                <a:avLst/>
              </a:prstGeom>
              <a:blipFill>
                <a:blip r:embed="rId3"/>
                <a:stretch>
                  <a:fillRect l="-506" t="-5172" r="-1067" b="-12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234C00-737A-A8FC-6F0B-EF8A76D76AE0}"/>
                  </a:ext>
                </a:extLst>
              </p:cNvPr>
              <p:cNvSpPr txBox="1"/>
              <p:nvPr/>
            </p:nvSpPr>
            <p:spPr>
              <a:xfrm>
                <a:off x="673100" y="5906651"/>
                <a:ext cx="10845800" cy="700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900" i="1" ker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9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9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=1,2,…,</m:t>
                    </m:r>
                    <m:r>
                      <a:rPr lang="en-US" sz="19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are the time points for the time series data (i.e., dates), and </a:t>
                </a:r>
                <a14:m>
                  <m:oMath xmlns:m="http://schemas.openxmlformats.org/officeDocument/2006/math">
                    <m:r>
                      <a:rPr lang="en-US" sz="1900" i="1" ker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is the number of </a:t>
                </a:r>
                <a:r>
                  <a:rPr lang="en-US" sz="1900" kern="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time points (etc., 29 in the above figure)</a:t>
                </a:r>
                <a:r>
                  <a:rPr lang="en-US" sz="1900" kern="0" dirty="0">
                    <a:effectLst/>
                    <a:latin typeface="Arial" panose="020B0604020202020204" pitchFamily="34" charset="0"/>
                    <a:ea typeface="DengXian" panose="02010600030101010101" pitchFamily="2" charset="-122"/>
                    <a:cs typeface="Arial" panose="020B0604020202020204" pitchFamily="34" charset="0"/>
                  </a:rPr>
                  <a:t>.</a:t>
                </a:r>
                <a:r>
                  <a:rPr lang="en-US" sz="1900" kern="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endParaRPr lang="en-US" sz="1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234C00-737A-A8FC-6F0B-EF8A76D76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" y="5906651"/>
                <a:ext cx="10845800" cy="700705"/>
              </a:xfrm>
              <a:prstGeom prst="rect">
                <a:avLst/>
              </a:prstGeom>
              <a:blipFill>
                <a:blip r:embed="rId4"/>
                <a:stretch>
                  <a:fillRect l="-506" t="-5217" b="-1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with blue dots and lines&#10;&#10;Description automatically generated">
            <a:extLst>
              <a:ext uri="{FF2B5EF4-FFF2-40B4-BE49-F238E27FC236}">
                <a16:creationId xmlns:a16="http://schemas.microsoft.com/office/drawing/2014/main" id="{80C5D969-8C95-DA30-EE85-EBBA6272B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443" y="1950797"/>
            <a:ext cx="6552177" cy="393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57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779106" y="431100"/>
            <a:ext cx="8576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40B09C-90D3-2FBB-0853-7BF721986B54}"/>
                  </a:ext>
                </a:extLst>
              </p:cNvPr>
              <p:cNvSpPr txBox="1"/>
              <p:nvPr/>
            </p:nvSpPr>
            <p:spPr>
              <a:xfrm>
                <a:off x="673099" y="1184609"/>
                <a:ext cx="10845799" cy="9694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900" kern="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900" i="1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 ker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900" i="1" ker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900" ker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</m:d>
                    <m:r>
                      <a:rPr lang="en-US" sz="1900" i="1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900" kern="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denote the expected temporal trajectory of the observed state of the system.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900" kern="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We can estimate the set of model parameters, denoted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 ker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Θ</m:t>
                    </m:r>
                  </m:oMath>
                </a14:m>
                <a:r>
                  <a:rPr lang="en-US" sz="1900" kern="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by fitting the model solution to the observed data via </a:t>
                </a:r>
                <a:r>
                  <a:rPr lang="en-US" sz="1900" b="1" kern="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nonlinear least squares </a:t>
                </a:r>
                <a:r>
                  <a:rPr lang="en-US" sz="1900" kern="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or </a:t>
                </a:r>
                <a:r>
                  <a:rPr lang="en-US" sz="1900" b="1" kern="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maximum likelihood</a:t>
                </a:r>
                <a:r>
                  <a:rPr lang="en-US" sz="1900" kern="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estimation.</a:t>
                </a:r>
                <a:r>
                  <a:rPr lang="en-US" sz="1900" kern="0" baseline="300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40B09C-90D3-2FBB-0853-7BF721986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9" y="1184609"/>
                <a:ext cx="10845799" cy="969496"/>
              </a:xfrm>
              <a:prstGeom prst="rect">
                <a:avLst/>
              </a:prstGeom>
              <a:blipFill>
                <a:blip r:embed="rId3"/>
                <a:stretch>
                  <a:fillRect l="-393" t="-377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E234C00-737A-A8FC-6F0B-EF8A76D76AE0}"/>
              </a:ext>
            </a:extLst>
          </p:cNvPr>
          <p:cNvSpPr txBox="1"/>
          <p:nvPr/>
        </p:nvSpPr>
        <p:spPr>
          <a:xfrm>
            <a:off x="673099" y="5802582"/>
            <a:ext cx="108458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kern="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This is the model calibration step that consists of searching for a match between observed and simulated model solutions via statistical inference. 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diagram of a flow chart&#10;&#10;Description automatically generated">
            <a:extLst>
              <a:ext uri="{FF2B5EF4-FFF2-40B4-BE49-F238E27FC236}">
                <a16:creationId xmlns:a16="http://schemas.microsoft.com/office/drawing/2014/main" id="{B302B8F0-9614-0921-8AD0-596BEB241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451" y="2176179"/>
            <a:ext cx="5370161" cy="35256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58DC8D-CEC4-E385-145A-2ECA23CB5C14}"/>
              </a:ext>
            </a:extLst>
          </p:cNvPr>
          <p:cNvSpPr/>
          <p:nvPr/>
        </p:nvSpPr>
        <p:spPr>
          <a:xfrm>
            <a:off x="6818244" y="6519446"/>
            <a:ext cx="557253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rgbClr val="30303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Adapted From Chowell et al. Infectious Disease Modeling. 2017</a:t>
            </a:r>
            <a:endParaRPr lang="en-U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578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779106" y="431100"/>
            <a:ext cx="8576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Nonlinear least squares fitting (NLSQ)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40B09C-90D3-2FBB-0853-7BF721986B54}"/>
                  </a:ext>
                </a:extLst>
              </p:cNvPr>
              <p:cNvSpPr txBox="1"/>
              <p:nvPr/>
            </p:nvSpPr>
            <p:spPr>
              <a:xfrm>
                <a:off x="673099" y="1184609"/>
                <a:ext cx="10845799" cy="1005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19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Nonlinear least squares estimation is achieved by searching for the set of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𝛩</m:t>
                        </m:r>
                      </m:e>
                    </m:acc>
                    <m:r>
                      <a:rPr lang="en-US" sz="19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9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that minimizes the sum of squared differences between the </a:t>
                </a:r>
                <a:r>
                  <a:rPr lang="en-US" sz="1900" dirty="0">
                    <a:solidFill>
                      <a:srgbClr val="0000FF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observed data</a:t>
                </a:r>
                <a14:m>
                  <m:oMath xmlns:m="http://schemas.openxmlformats.org/officeDocument/2006/math">
                    <m:r>
                      <a:rPr lang="en-US" sz="19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  </m:t>
                        </m:r>
                      </m:sub>
                    </m:sSub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9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9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9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and the </a:t>
                </a:r>
                <a:r>
                  <a:rPr lang="en-US" sz="1900" dirty="0">
                    <a:solidFill>
                      <a:srgbClr val="FF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best fit</a:t>
                </a:r>
                <a:r>
                  <a:rPr lang="en-US" sz="19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of the model (model mean) which corresponds to </a:t>
                </a:r>
                <a14:m>
                  <m:oMath xmlns:m="http://schemas.openxmlformats.org/officeDocument/2006/math">
                    <m:r>
                      <a:rPr lang="en-US" sz="19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  <m:r>
                          <a:rPr lang="en-US" sz="19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9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sz="19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40B09C-90D3-2FBB-0853-7BF721986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9" y="1184609"/>
                <a:ext cx="10845799" cy="1005981"/>
              </a:xfrm>
              <a:prstGeom prst="rect">
                <a:avLst/>
              </a:prstGeom>
              <a:blipFill>
                <a:blip r:embed="rId3"/>
                <a:stretch>
                  <a:fillRect l="-393" t="-3636" r="-449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10502D-2125-CA0E-2982-C36D82089E67}"/>
                  </a:ext>
                </a:extLst>
              </p:cNvPr>
              <p:cNvSpPr txBox="1"/>
              <p:nvPr/>
            </p:nvSpPr>
            <p:spPr>
              <a:xfrm>
                <a:off x="1621196" y="3442546"/>
                <a:ext cx="3649910" cy="875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10502D-2125-CA0E-2982-C36D82089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196" y="3442546"/>
                <a:ext cx="3649910" cy="8751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numbers and dots&#10;&#10;Description automatically generated">
            <a:extLst>
              <a:ext uri="{FF2B5EF4-FFF2-40B4-BE49-F238E27FC236}">
                <a16:creationId xmlns:a16="http://schemas.microsoft.com/office/drawing/2014/main" id="{9DD31318-5C82-657B-C15D-DD9A2A0301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20"/>
          <a:stretch/>
        </p:blipFill>
        <p:spPr>
          <a:xfrm>
            <a:off x="6067532" y="2318982"/>
            <a:ext cx="5112816" cy="3580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205677-BE99-5994-2C06-A19788328423}"/>
              </a:ext>
            </a:extLst>
          </p:cNvPr>
          <p:cNvSpPr txBox="1"/>
          <p:nvPr/>
        </p:nvSpPr>
        <p:spPr>
          <a:xfrm>
            <a:off x="673099" y="5952981"/>
            <a:ext cx="10845799" cy="6771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1900" u="sng" kern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When to </a:t>
            </a:r>
            <a:r>
              <a:rPr lang="en-US" sz="1900" b="1" u="sng" kern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NOT</a:t>
            </a:r>
            <a:r>
              <a:rPr lang="en-US" sz="1900" u="sng" kern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use NLSQ:</a:t>
            </a:r>
            <a:r>
              <a:rPr lang="en-US" sz="1900" kern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Errors have non-constant variance (heteroscedasticity); it can lead to inefficiency in the NLS estimates. </a:t>
            </a:r>
          </a:p>
        </p:txBody>
      </p:sp>
    </p:spTree>
    <p:extLst>
      <p:ext uri="{BB962C8B-B14F-4D97-AF65-F5344CB8AC3E}">
        <p14:creationId xmlns:p14="http://schemas.microsoft.com/office/powerpoint/2010/main" val="770526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779106" y="431100"/>
            <a:ext cx="8576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Solution: Maximum Likelihood Estimation (MLE)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40B09C-90D3-2FBB-0853-7BF721986B54}"/>
              </a:ext>
            </a:extLst>
          </p:cNvPr>
          <p:cNvSpPr txBox="1"/>
          <p:nvPr/>
        </p:nvSpPr>
        <p:spPr>
          <a:xfrm>
            <a:off x="673099" y="1008508"/>
            <a:ext cx="10845799" cy="586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9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Estimate parameters assuming a </a:t>
            </a:r>
            <a:r>
              <a:rPr lang="en-US" sz="1900" b="1" u="sng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specific error </a:t>
            </a:r>
            <a:r>
              <a:rPr lang="en-US" sz="19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structures in the data.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12629C-F378-11C8-8305-339DCD377436}"/>
              </a:ext>
            </a:extLst>
          </p:cNvPr>
          <p:cNvSpPr txBox="1"/>
          <p:nvPr/>
        </p:nvSpPr>
        <p:spPr>
          <a:xfrm>
            <a:off x="6762889" y="1819622"/>
            <a:ext cx="43380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Negative Binomial (Overdispersion)</a:t>
            </a:r>
          </a:p>
        </p:txBody>
      </p:sp>
      <p:pic>
        <p:nvPicPr>
          <p:cNvPr id="8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1751B23F-292D-C3B7-0C2B-9287F0BDE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2" b="2862"/>
          <a:stretch/>
        </p:blipFill>
        <p:spPr>
          <a:xfrm>
            <a:off x="1090235" y="2227749"/>
            <a:ext cx="4641473" cy="4295971"/>
          </a:xfrm>
          <a:prstGeom prst="rect">
            <a:avLst/>
          </a:prstGeom>
        </p:spPr>
      </p:pic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C55787E3-A7FD-AF8C-5E44-6EA2FE1B2B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27" b="2864"/>
          <a:stretch/>
        </p:blipFill>
        <p:spPr>
          <a:xfrm>
            <a:off x="6460293" y="2227749"/>
            <a:ext cx="4640631" cy="4297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93A413-934F-57CA-E460-FD8AD3C75F66}"/>
              </a:ext>
            </a:extLst>
          </p:cNvPr>
          <p:cNvSpPr txBox="1"/>
          <p:nvPr/>
        </p:nvSpPr>
        <p:spPr>
          <a:xfrm>
            <a:off x="1779106" y="1807156"/>
            <a:ext cx="3559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Poisson</a:t>
            </a:r>
          </a:p>
        </p:txBody>
      </p:sp>
    </p:spTree>
    <p:extLst>
      <p:ext uri="{BB962C8B-B14F-4D97-AF65-F5344CB8AC3E}">
        <p14:creationId xmlns:p14="http://schemas.microsoft.com/office/powerpoint/2010/main" val="738306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F8D44E-9392-8112-6CC1-4112F5FA02FE}"/>
              </a:ext>
            </a:extLst>
          </p:cNvPr>
          <p:cNvSpPr txBox="1"/>
          <p:nvPr/>
        </p:nvSpPr>
        <p:spPr>
          <a:xfrm>
            <a:off x="1779106" y="431100"/>
            <a:ext cx="8576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Parametric bootstrapping to quantify uncertainty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CA162D-CB83-9C4A-1738-D91A5E808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3" t="7407" r="3000" b="8741"/>
          <a:stretch/>
        </p:blipFill>
        <p:spPr>
          <a:xfrm>
            <a:off x="1071724" y="1232745"/>
            <a:ext cx="10048551" cy="50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27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CAF4E5-9C85-4E42-98D7-0D6D65555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67" y="210059"/>
            <a:ext cx="9889067" cy="64059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83180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724e7a4f-84bf-4aa0-b7e5-4b210777c028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11983</TotalTime>
  <Words>978</Words>
  <Application>Microsoft Office PowerPoint</Application>
  <PresentationFormat>Widescreen</PresentationFormat>
  <Paragraphs>166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ＭＳ Ｐゴシック</vt:lpstr>
      <vt:lpstr>Aptos</vt:lpstr>
      <vt:lpstr>Aptos Display</vt:lpstr>
      <vt:lpstr>Arial</vt:lpstr>
      <vt:lpstr>Calibri</vt:lpstr>
      <vt:lpstr>Cambria Math</vt:lpstr>
      <vt:lpstr>Times New Roman</vt:lpstr>
      <vt:lpstr>Office Theme</vt:lpstr>
      <vt:lpstr>Frequentist approach to fitting and forecasting epidemics  Gerardo Chowell, PhD Professor of Epidemiology and Biostatistics  SISMID 2024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Gerardo Chowell-Puente</dc:creator>
  <cp:lastModifiedBy>Amanda Bleichrodt</cp:lastModifiedBy>
  <cp:revision>75</cp:revision>
  <dcterms:created xsi:type="dcterms:W3CDTF">2024-06-13T09:21:14Z</dcterms:created>
  <dcterms:modified xsi:type="dcterms:W3CDTF">2024-07-20T15:39:55Z</dcterms:modified>
</cp:coreProperties>
</file>